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290" r:id="rId2"/>
    <p:sldId id="2384" r:id="rId3"/>
    <p:sldId id="2388" r:id="rId4"/>
    <p:sldId id="2391" r:id="rId5"/>
    <p:sldId id="2389" r:id="rId6"/>
    <p:sldId id="2393" r:id="rId7"/>
    <p:sldId id="2394" r:id="rId8"/>
    <p:sldId id="2221" r:id="rId9"/>
    <p:sldId id="2222" r:id="rId10"/>
    <p:sldId id="2395" r:id="rId11"/>
    <p:sldId id="2314" r:id="rId12"/>
    <p:sldId id="2300" r:id="rId13"/>
    <p:sldId id="2396" r:id="rId14"/>
    <p:sldId id="2214" r:id="rId15"/>
    <p:sldId id="2301" r:id="rId16"/>
    <p:sldId id="2397" r:id="rId17"/>
    <p:sldId id="2320" r:id="rId18"/>
    <p:sldId id="2321" r:id="rId19"/>
    <p:sldId id="2398" r:id="rId20"/>
    <p:sldId id="2399" r:id="rId21"/>
    <p:sldId id="2322" r:id="rId22"/>
    <p:sldId id="2323" r:id="rId23"/>
    <p:sldId id="2400" r:id="rId24"/>
    <p:sldId id="2401" r:id="rId25"/>
    <p:sldId id="2171" r:id="rId26"/>
  </p:sldIdLst>
  <p:sldSz cx="12190413" cy="6859588"/>
  <p:notesSz cx="6858000" cy="9144000"/>
  <p:custDataLst>
    <p:tags r:id="rId29"/>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6318" autoAdjust="0"/>
  </p:normalViewPr>
  <p:slideViewPr>
    <p:cSldViewPr showGuides="1">
      <p:cViewPr varScale="1">
        <p:scale>
          <a:sx n="109" d="100"/>
          <a:sy n="109" d="100"/>
        </p:scale>
        <p:origin x="516" y="84"/>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2024/4/22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Word___5.docx"/><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package" Target="../embeddings/Microsoft_Word___6.docx"/><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image" Target="../media/image15.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emf"/><Relationship Id="rId11" Type="http://schemas.openxmlformats.org/officeDocument/2006/relationships/package" Target="../embeddings/Microsoft_Word___9.docx"/><Relationship Id="rId5" Type="http://schemas.openxmlformats.org/officeDocument/2006/relationships/package" Target="../embeddings/Microsoft_Word___7.docx"/><Relationship Id="rId10" Type="http://schemas.openxmlformats.org/officeDocument/2006/relationships/oleObject" Target="../embeddings/oleObject9.bin"/><Relationship Id="rId4" Type="http://schemas.openxmlformats.org/officeDocument/2006/relationships/oleObject" Target="../embeddings/oleObject7.bin"/><Relationship Id="rId9"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package" Target="../embeddings/Microsoft_Word___10.docx"/><Relationship Id="rId10" Type="http://schemas.openxmlformats.org/officeDocument/2006/relationships/image" Target="../media/image17.emf"/><Relationship Id="rId4" Type="http://schemas.openxmlformats.org/officeDocument/2006/relationships/oleObject" Target="../embeddings/oleObject10.bin"/><Relationship Id="rId9" Type="http://schemas.openxmlformats.org/officeDocument/2006/relationships/package" Target="../embeddings/Microsoft_Word___11.docx"/></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emf"/><Relationship Id="rId5" Type="http://schemas.openxmlformats.org/officeDocument/2006/relationships/package" Target="../embeddings/Microsoft_Word___12.docx"/><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package" Target="../embeddings/Microsoft_Word___13.docx"/></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__15.docx"/><Relationship Id="rId3" Type="http://schemas.openxmlformats.org/officeDocument/2006/relationships/package" Target="../embeddings/Microsoft_Word___14.docx"/><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1.emf"/><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emf"/><Relationship Id="rId5" Type="http://schemas.openxmlformats.org/officeDocument/2006/relationships/package" Target="../embeddings/Microsoft_Word___16.docx"/><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3.emf"/><Relationship Id="rId10" Type="http://schemas.openxmlformats.org/officeDocument/2006/relationships/package" Target="../embeddings/Microsoft_Word___3.docx"/><Relationship Id="rId4" Type="http://schemas.openxmlformats.org/officeDocument/2006/relationships/package" Target="../embeddings/Microsoft_Word___1.docx"/><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6.emf"/><Relationship Id="rId3" Type="http://schemas.openxmlformats.org/officeDocument/2006/relationships/image" Target="../media/image9.png"/><Relationship Id="rId7" Type="http://schemas.openxmlformats.org/officeDocument/2006/relationships/image" Target="../media/image28.png"/><Relationship Id="rId12" Type="http://schemas.openxmlformats.org/officeDocument/2006/relationships/package" Target="../embeddings/Microsoft_Word___19.docx"/><Relationship Id="rId2" Type="http://schemas.openxmlformats.org/officeDocument/2006/relationships/slideLayout" Target="../slideLayouts/slideLayout2.xml"/><Relationship Id="rId16" Type="http://schemas.openxmlformats.org/officeDocument/2006/relationships/image" Target="../media/image27.emf"/><Relationship Id="rId1" Type="http://schemas.openxmlformats.org/officeDocument/2006/relationships/vmlDrawing" Target="../drawings/vmlDrawing11.vml"/><Relationship Id="rId6" Type="http://schemas.openxmlformats.org/officeDocument/2006/relationships/image" Target="../media/image24.emf"/><Relationship Id="rId11" Type="http://schemas.openxmlformats.org/officeDocument/2006/relationships/oleObject" Target="../embeddings/oleObject18.bin"/><Relationship Id="rId5" Type="http://schemas.openxmlformats.org/officeDocument/2006/relationships/package" Target="../embeddings/Microsoft_Word___17.docx"/><Relationship Id="rId15" Type="http://schemas.openxmlformats.org/officeDocument/2006/relationships/package" Target="../embeddings/Microsoft_Word___20.docx"/><Relationship Id="rId10" Type="http://schemas.openxmlformats.org/officeDocument/2006/relationships/image" Target="../media/image25.emf"/><Relationship Id="rId4" Type="http://schemas.openxmlformats.org/officeDocument/2006/relationships/oleObject" Target="../embeddings/oleObject16.bin"/><Relationship Id="rId9" Type="http://schemas.openxmlformats.org/officeDocument/2006/relationships/package" Target="../embeddings/Microsoft_Word___18.docx"/><Relationship Id="rId1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0.emf"/><Relationship Id="rId5" Type="http://schemas.openxmlformats.org/officeDocument/2006/relationships/package" Target="../embeddings/Microsoft_Word___21.docx"/><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3.emf"/><Relationship Id="rId3" Type="http://schemas.openxmlformats.org/officeDocument/2006/relationships/image" Target="../media/image9.png"/><Relationship Id="rId7" Type="http://schemas.openxmlformats.org/officeDocument/2006/relationships/image" Target="../media/image31.emf"/><Relationship Id="rId12" Type="http://schemas.openxmlformats.org/officeDocument/2006/relationships/package" Target="../embeddings/Microsoft_Word___24.doc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package" Target="../embeddings/Microsoft_Word___22.docx"/><Relationship Id="rId11" Type="http://schemas.openxmlformats.org/officeDocument/2006/relationships/oleObject" Target="../embeddings/oleObject23.bin"/><Relationship Id="rId5" Type="http://schemas.openxmlformats.org/officeDocument/2006/relationships/oleObject" Target="../embeddings/oleObject21.bin"/><Relationship Id="rId10" Type="http://schemas.openxmlformats.org/officeDocument/2006/relationships/image" Target="../media/image32.emf"/><Relationship Id="rId4" Type="http://schemas.openxmlformats.org/officeDocument/2006/relationships/image" Target="../media/image29.png"/><Relationship Id="rId9" Type="http://schemas.openxmlformats.org/officeDocument/2006/relationships/package" Target="../embeddings/Microsoft_Word___23.docx"/></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__4.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338" y="2046514"/>
            <a:ext cx="4917600" cy="2766150"/>
          </a:xfrm>
          <a:prstGeom prst="rect">
            <a:avLst/>
          </a:prstGeom>
        </p:spPr>
      </p:pic>
      <p:sp>
        <p:nvSpPr>
          <p:cNvPr id="13" name="矩形 12"/>
          <p:cNvSpPr/>
          <p:nvPr/>
        </p:nvSpPr>
        <p:spPr>
          <a:xfrm flipV="1">
            <a:off x="7272338" y="2046604"/>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3" name="矩形 2"/>
          <p:cNvSpPr/>
          <p:nvPr/>
        </p:nvSpPr>
        <p:spPr>
          <a:xfrm>
            <a:off x="1198880" y="2566670"/>
            <a:ext cx="4536286" cy="855345"/>
          </a:xfrm>
          <a:prstGeom prst="rect">
            <a:avLst/>
          </a:prstGeom>
        </p:spPr>
        <p:txBody>
          <a:bodyPr wrap="square">
            <a:noAutofit/>
          </a:bodyPr>
          <a:lstStyle/>
          <a:p>
            <a:pPr>
              <a:lnSpc>
                <a:spcPct val="90000"/>
              </a:lnSpc>
            </a:pPr>
            <a:r>
              <a:rPr lang="zh-CN" altLang="zh-CN" sz="5400" b="1" kern="100" dirty="0">
                <a:solidFill>
                  <a:schemeClr val="bg1"/>
                </a:solidFill>
                <a:latin typeface="+mj-ea"/>
                <a:ea typeface="+mj-ea"/>
                <a:cs typeface="华文黑体" panose="02010600040101010101" pitchFamily="2" charset="-122"/>
              </a:rPr>
              <a:t>章末素养提升</a:t>
            </a:r>
          </a:p>
        </p:txBody>
      </p:sp>
      <p:sp>
        <p:nvSpPr>
          <p:cNvPr id="18" name="文本框 17"/>
          <p:cNvSpPr txBox="1"/>
          <p:nvPr/>
        </p:nvSpPr>
        <p:spPr>
          <a:xfrm>
            <a:off x="1270635" y="3506470"/>
            <a:ext cx="3380105" cy="398780"/>
          </a:xfrm>
          <a:prstGeom prst="rect">
            <a:avLst/>
          </a:prstGeom>
          <a:noFill/>
        </p:spPr>
        <p:txBody>
          <a:bodyPr wrap="square" rtlCol="0">
            <a:spAutoFit/>
          </a:bodyPr>
          <a:lstStyle/>
          <a:p>
            <a:r>
              <a:rPr lang="en-US" altLang="zh-CN" sz="2000" dirty="0" smtClean="0">
                <a:solidFill>
                  <a:schemeClr val="bg1"/>
                </a:solidFill>
              </a:rPr>
              <a:t>DISIZHANG</a:t>
            </a:r>
          </a:p>
        </p:txBody>
      </p:sp>
      <p:sp>
        <p:nvSpPr>
          <p:cNvPr id="19" name="文本框 18"/>
          <p:cNvSpPr txBox="1"/>
          <p:nvPr/>
        </p:nvSpPr>
        <p:spPr>
          <a:xfrm>
            <a:off x="1270799" y="4010790"/>
            <a:ext cx="1440160" cy="461665"/>
          </a:xfrm>
          <a:prstGeom prst="rect">
            <a:avLst/>
          </a:prstGeom>
          <a:noFill/>
        </p:spPr>
        <p:txBody>
          <a:bodyPr wrap="square" rtlCol="0">
            <a:spAutoFit/>
          </a:bodyPr>
          <a:lstStyle/>
          <a:p>
            <a:r>
              <a:rPr lang="zh-CN" altLang="zh-CN" dirty="0" smtClean="0">
                <a:solidFill>
                  <a:schemeClr val="bg1"/>
                </a:solidFill>
              </a:rPr>
              <a:t>第</a:t>
            </a:r>
            <a:r>
              <a:rPr lang="zh-CN" altLang="en-US" dirty="0">
                <a:solidFill>
                  <a:schemeClr val="bg1"/>
                </a:solidFill>
              </a:rPr>
              <a:t>四</a:t>
            </a:r>
            <a:r>
              <a:rPr lang="zh-CN" altLang="zh-CN" dirty="0" smtClean="0">
                <a:solidFill>
                  <a:schemeClr val="bg1"/>
                </a:solidFill>
              </a:rPr>
              <a:t>章</a:t>
            </a:r>
            <a:endParaRPr lang="zh-CN" altLang="zh-CN"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77466"/>
            <a:ext cx="11250000" cy="4536504"/>
            <a:chOff x="471000" y="934424"/>
            <a:chExt cx="11250000" cy="4536504"/>
          </a:xfrm>
        </p:grpSpPr>
        <p:sp>
          <p:nvSpPr>
            <p:cNvPr id="11" name="圆角矩形 10"/>
            <p:cNvSpPr/>
            <p:nvPr/>
          </p:nvSpPr>
          <p:spPr>
            <a:xfrm>
              <a:off x="471000" y="1094414"/>
              <a:ext cx="11250000" cy="4376514"/>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94606" y="837506"/>
            <a:ext cx="5126774" cy="38885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题图丙显示了大头针针尖的影子边缘模糊不清，这是光的衍射现象引起的，选项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题</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图丁显示了立体电影的图片，观看立体电影应用了光的偏振现象，选项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15" name="组合 14"/>
          <p:cNvGrpSpPr/>
          <p:nvPr/>
        </p:nvGrpSpPr>
        <p:grpSpPr>
          <a:xfrm>
            <a:off x="6042248" y="981522"/>
            <a:ext cx="5457090" cy="3742006"/>
            <a:chOff x="6470764" y="1559996"/>
            <a:chExt cx="5457090" cy="3742006"/>
          </a:xfrm>
        </p:grpSpPr>
        <p:pic>
          <p:nvPicPr>
            <p:cNvPr id="19" name="Picture 2" descr="X1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0764" y="1559996"/>
              <a:ext cx="5457090" cy="174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X1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0764" y="3482970"/>
              <a:ext cx="5457090" cy="181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4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16138"/>
            <a:ext cx="11412000" cy="6093976"/>
          </a:xfrm>
          <a:prstGeom prst="rect">
            <a:avLst/>
          </a:prstGeom>
        </p:spPr>
        <p:txBody>
          <a:bodyPr>
            <a:spAutoFit/>
          </a:bodyPr>
          <a:lstStyle/>
          <a:p>
            <a:pPr algn="just">
              <a:lnSpc>
                <a:spcPct val="150000"/>
              </a:lnSpc>
              <a:spcAft>
                <a:spcPts val="0"/>
              </a:spcAft>
            </a:pPr>
            <a:r>
              <a:rPr lang="zh-CN" altLang="en-US"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菏泽市高二期末</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某同学采用图甲所示的实验装置研究光的干涉与衍射现象，狭缝</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的宽度</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可调，狭缝到屏的距离为</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。同一单色光垂直照射狭缝，实验中分别在屏上得到了图乙、图丙所示图样。下列描述正确的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6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图丙是照射两条狭缝时获得的图样</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增加距离</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，其他条件不变，图乙中</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相邻</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暗条纹</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的中心间距增大</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改用波长更短的光照射，其他条件不变</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乙中相邻暗条纹的中心间距增大</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若光从狭缝</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到屏上</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点的路程差</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半波</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长的奇数倍，</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点处一定是</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亮条纹</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41204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sp>
        <p:nvSpPr>
          <p:cNvPr id="10" name="TextBox 14"/>
          <p:cNvSpPr txBox="1"/>
          <p:nvPr/>
        </p:nvSpPr>
        <p:spPr>
          <a:xfrm>
            <a:off x="232111" y="2565698"/>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84492" name="Picture 524" descr="X1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2300937"/>
            <a:ext cx="3935044" cy="30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4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87412"/>
            <a:ext cx="11250000" cy="5102622"/>
            <a:chOff x="471000" y="934424"/>
            <a:chExt cx="11250000" cy="5102622"/>
          </a:xfrm>
        </p:grpSpPr>
        <p:sp>
          <p:nvSpPr>
            <p:cNvPr id="11" name="圆角矩形 10"/>
            <p:cNvSpPr/>
            <p:nvPr/>
          </p:nvSpPr>
          <p:spPr>
            <a:xfrm>
              <a:off x="471000" y="1094414"/>
              <a:ext cx="11250000" cy="494263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7" y="873537"/>
            <a:ext cx="6370003"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由题图丙可知，条纹是明暗相间不等间距的，且中央亮条纹最宽，离中央条纹越远，亮条纹的宽度越窄，所以题图丙是光的单缝衍射图样，故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di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题图乙可知，图中条纹是明暗相间</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642237" y="4068341"/>
            <a:ext cx="10673463"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间距的，为双缝干涉条纹图样，由条纹间距</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sz="2800" i="1"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，增加</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其他条件不变，则题图乙中相邻暗条纹的中心间距将增大，故</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2587238112"/>
              </p:ext>
            </p:extLst>
          </p:nvPr>
        </p:nvGraphicFramePr>
        <p:xfrm>
          <a:off x="8336979" y="3960053"/>
          <a:ext cx="1066800" cy="1133475"/>
        </p:xfrm>
        <a:graphic>
          <a:graphicData uri="http://schemas.openxmlformats.org/presentationml/2006/ole">
            <mc:AlternateContent xmlns:mc="http://schemas.openxmlformats.org/markup-compatibility/2006">
              <mc:Choice xmlns:v="urn:schemas-microsoft-com:vml" Requires="v">
                <p:oleObj spid="_x0000_s98797" name="文档" r:id="rId5" imgW="1073612" imgH="1138333" progId="Word.Document.12">
                  <p:embed/>
                </p:oleObj>
              </mc:Choice>
              <mc:Fallback>
                <p:oleObj name="文档" r:id="rId5" imgW="1073612" imgH="1138333" progId="Word.Document.12">
                  <p:embed/>
                  <p:pic>
                    <p:nvPicPr>
                      <p:cNvPr id="0" name=""/>
                      <p:cNvPicPr/>
                      <p:nvPr/>
                    </p:nvPicPr>
                    <p:blipFill>
                      <a:blip r:embed="rId6"/>
                      <a:stretch>
                        <a:fillRect/>
                      </a:stretch>
                    </p:blipFill>
                    <p:spPr>
                      <a:xfrm>
                        <a:off x="8336979" y="3960053"/>
                        <a:ext cx="1066800" cy="1133475"/>
                      </a:xfrm>
                      <a:prstGeom prst="rect">
                        <a:avLst/>
                      </a:prstGeom>
                    </p:spPr>
                  </p:pic>
                </p:oleObj>
              </mc:Fallback>
            </mc:AlternateContent>
          </a:graphicData>
        </a:graphic>
      </p:graphicFrame>
      <p:pic>
        <p:nvPicPr>
          <p:cNvPr id="14" name="Picture 524" descr="X11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6746" y="837506"/>
            <a:ext cx="3935044" cy="30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7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blinds(horizontal)">
                                      <p:cBhvr>
                                        <p:cTn id="16" dur="500"/>
                                        <p:tgtEl>
                                          <p:spTgt spid="18">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87412"/>
            <a:ext cx="11250000" cy="4454550"/>
            <a:chOff x="471000" y="934424"/>
            <a:chExt cx="11250000" cy="4454550"/>
          </a:xfrm>
        </p:grpSpPr>
        <p:sp>
          <p:nvSpPr>
            <p:cNvPr id="11" name="圆角矩形 10"/>
            <p:cNvSpPr/>
            <p:nvPr/>
          </p:nvSpPr>
          <p:spPr>
            <a:xfrm>
              <a:off x="471000" y="1094414"/>
              <a:ext cx="11250000" cy="4294560"/>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7" y="873537"/>
            <a:ext cx="6370003"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改用波长更短的光照射，其他条件不变，由条纹间距</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sz="2800" i="1"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en-US" sz="2800" i="1"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题图乙中相邻暗条纹的中心间距将减小，故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照射</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两条狭缝时，若光从狭缝</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到屏上</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点的路程差为半波长的奇数倍，</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P</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642237" y="4068341"/>
            <a:ext cx="1067346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点处为相互减弱的点，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点处一定是暗条纹，故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167647037"/>
              </p:ext>
            </p:extLst>
          </p:nvPr>
        </p:nvGraphicFramePr>
        <p:xfrm>
          <a:off x="3243461" y="1423095"/>
          <a:ext cx="1066800" cy="1133475"/>
        </p:xfrm>
        <a:graphic>
          <a:graphicData uri="http://schemas.openxmlformats.org/presentationml/2006/ole">
            <mc:AlternateContent xmlns:mc="http://schemas.openxmlformats.org/markup-compatibility/2006">
              <mc:Choice xmlns:v="urn:schemas-microsoft-com:vml" Requires="v">
                <p:oleObj spid="_x0000_s116817" name="文档" r:id="rId5" imgW="1073612" imgH="1140136" progId="Word.Document.12">
                  <p:embed/>
                </p:oleObj>
              </mc:Choice>
              <mc:Fallback>
                <p:oleObj name="文档" r:id="rId5" imgW="1073612" imgH="1140136" progId="Word.Document.12">
                  <p:embed/>
                  <p:pic>
                    <p:nvPicPr>
                      <p:cNvPr id="0" name=""/>
                      <p:cNvPicPr/>
                      <p:nvPr/>
                    </p:nvPicPr>
                    <p:blipFill>
                      <a:blip r:embed="rId6"/>
                      <a:stretch>
                        <a:fillRect/>
                      </a:stretch>
                    </p:blipFill>
                    <p:spPr>
                      <a:xfrm>
                        <a:off x="3243461" y="1423095"/>
                        <a:ext cx="1066800" cy="1133475"/>
                      </a:xfrm>
                      <a:prstGeom prst="rect">
                        <a:avLst/>
                      </a:prstGeom>
                    </p:spPr>
                  </p:pic>
                </p:oleObj>
              </mc:Fallback>
            </mc:AlternateContent>
          </a:graphicData>
        </a:graphic>
      </p:graphicFrame>
      <p:pic>
        <p:nvPicPr>
          <p:cNvPr id="14" name="Picture 524" descr="X11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6746" y="837506"/>
            <a:ext cx="3935044" cy="30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7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blinds(horizontal)">
                                      <p:cBhvr>
                                        <p:cTn id="16" dur="500"/>
                                        <p:tgtEl>
                                          <p:spTgt spid="18">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49474"/>
            <a:ext cx="11412000" cy="5909310"/>
          </a:xfrm>
          <a:prstGeom prst="rect">
            <a:avLst/>
          </a:prstGeom>
        </p:spPr>
        <p:txBody>
          <a:bodyPr>
            <a:spAutoFit/>
          </a:bodyPr>
          <a:lstStyle/>
          <a:p>
            <a:pPr algn="just">
              <a:lnSpc>
                <a:spcPct val="150000"/>
              </a:lnSpc>
              <a:spcAft>
                <a:spcPts val="0"/>
              </a:spcAft>
            </a:pPr>
            <a:r>
              <a:rPr lang="zh-CN" altLang="en-US"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长沙市雅礼中学高二期末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如图所示为半圆柱体玻璃砖的横截面。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为直径，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点为圆心。一束由红光和紫光组成的复色光沿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方向射入玻璃砖，分成两束单色光后各自传播到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两点。已知</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AMN</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150°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MOB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MOC</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。则下列说法中正确的</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spc="-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传播到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点的为红光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红光和紫光的折射率之比为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红光和紫光在玻璃砖内的速度之比为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红光和紫光从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点射入到第一次射出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玻璃</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砖</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所经过的时间之比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745380"/>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schemeClr val="bg1"/>
                </a:solidFill>
              </a:endParaRPr>
            </a:p>
          </p:txBody>
        </p:sp>
      </p:grpSp>
      <p:pic>
        <p:nvPicPr>
          <p:cNvPr id="117762" name="Picture 2" descr="X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3285778"/>
            <a:ext cx="3359936"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762031999"/>
              </p:ext>
            </p:extLst>
          </p:nvPr>
        </p:nvGraphicFramePr>
        <p:xfrm>
          <a:off x="5591150" y="3846909"/>
          <a:ext cx="1082675" cy="744538"/>
        </p:xfrm>
        <a:graphic>
          <a:graphicData uri="http://schemas.openxmlformats.org/presentationml/2006/ole">
            <mc:AlternateContent xmlns:mc="http://schemas.openxmlformats.org/markup-compatibility/2006">
              <mc:Choice xmlns:v="urn:schemas-microsoft-com:vml" Requires="v">
                <p:oleObj spid="_x0000_s117973" name="文档" r:id="rId5" imgW="1082970" imgH="743865" progId="Word.Document.12">
                  <p:embed/>
                </p:oleObj>
              </mc:Choice>
              <mc:Fallback>
                <p:oleObj name="文档" r:id="rId5" imgW="1082970" imgH="743865" progId="Word.Document.12">
                  <p:embed/>
                  <p:pic>
                    <p:nvPicPr>
                      <p:cNvPr id="0" name=""/>
                      <p:cNvPicPr/>
                      <p:nvPr/>
                    </p:nvPicPr>
                    <p:blipFill>
                      <a:blip r:embed="rId6"/>
                      <a:stretch>
                        <a:fillRect/>
                      </a:stretch>
                    </p:blipFill>
                    <p:spPr>
                      <a:xfrm>
                        <a:off x="5591150" y="3846909"/>
                        <a:ext cx="1082675" cy="74453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399114362"/>
              </p:ext>
            </p:extLst>
          </p:nvPr>
        </p:nvGraphicFramePr>
        <p:xfrm>
          <a:off x="7027250" y="4476006"/>
          <a:ext cx="1082675" cy="744538"/>
        </p:xfrm>
        <a:graphic>
          <a:graphicData uri="http://schemas.openxmlformats.org/presentationml/2006/ole">
            <mc:AlternateContent xmlns:mc="http://schemas.openxmlformats.org/markup-compatibility/2006">
              <mc:Choice xmlns:v="urn:schemas-microsoft-com:vml" Requires="v">
                <p:oleObj spid="_x0000_s117974" name="文档" r:id="rId8" imgW="1082970" imgH="743865" progId="Word.Document.12">
                  <p:embed/>
                </p:oleObj>
              </mc:Choice>
              <mc:Fallback>
                <p:oleObj name="文档" r:id="rId8" imgW="1082970" imgH="743865" progId="Word.Document.12">
                  <p:embed/>
                  <p:pic>
                    <p:nvPicPr>
                      <p:cNvPr id="0" name=""/>
                      <p:cNvPicPr/>
                      <p:nvPr/>
                    </p:nvPicPr>
                    <p:blipFill>
                      <a:blip r:embed="rId9"/>
                      <a:stretch>
                        <a:fillRect/>
                      </a:stretch>
                    </p:blipFill>
                    <p:spPr>
                      <a:xfrm>
                        <a:off x="7027250" y="4476006"/>
                        <a:ext cx="1082675" cy="744538"/>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904940579"/>
              </p:ext>
            </p:extLst>
          </p:nvPr>
        </p:nvGraphicFramePr>
        <p:xfrm>
          <a:off x="4439022" y="5762625"/>
          <a:ext cx="1082675" cy="744538"/>
        </p:xfrm>
        <a:graphic>
          <a:graphicData uri="http://schemas.openxmlformats.org/presentationml/2006/ole">
            <mc:AlternateContent xmlns:mc="http://schemas.openxmlformats.org/markup-compatibility/2006">
              <mc:Choice xmlns:v="urn:schemas-microsoft-com:vml" Requires="v">
                <p:oleObj spid="_x0000_s117975" name="文档" r:id="rId11" imgW="1082970" imgH="743865" progId="Word.Document.12">
                  <p:embed/>
                </p:oleObj>
              </mc:Choice>
              <mc:Fallback>
                <p:oleObj name="文档" r:id="rId11" imgW="1082970" imgH="743865" progId="Word.Document.12">
                  <p:embed/>
                  <p:pic>
                    <p:nvPicPr>
                      <p:cNvPr id="0" name=""/>
                      <p:cNvPicPr/>
                      <p:nvPr/>
                    </p:nvPicPr>
                    <p:blipFill>
                      <a:blip r:embed="rId9"/>
                      <a:stretch>
                        <a:fillRect/>
                      </a:stretch>
                    </p:blipFill>
                    <p:spPr>
                      <a:xfrm>
                        <a:off x="4439022" y="5762625"/>
                        <a:ext cx="1082675" cy="744538"/>
                      </a:xfrm>
                      <a:prstGeom prst="rect">
                        <a:avLst/>
                      </a:prstGeom>
                    </p:spPr>
                  </p:pic>
                </p:oleObj>
              </mc:Fallback>
            </mc:AlternateContent>
          </a:graphicData>
        </a:graphic>
      </p:graphicFrame>
      <p:sp>
        <p:nvSpPr>
          <p:cNvPr id="17" name="TextBox 14"/>
          <p:cNvSpPr txBox="1"/>
          <p:nvPr/>
        </p:nvSpPr>
        <p:spPr>
          <a:xfrm>
            <a:off x="243508" y="3111714"/>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8" name="TextBox 14"/>
          <p:cNvSpPr txBox="1"/>
          <p:nvPr/>
        </p:nvSpPr>
        <p:spPr>
          <a:xfrm>
            <a:off x="243508" y="378637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89595"/>
            <a:ext cx="11250000" cy="4927451"/>
            <a:chOff x="471000" y="934424"/>
            <a:chExt cx="11250000" cy="4927451"/>
          </a:xfrm>
        </p:grpSpPr>
        <p:sp>
          <p:nvSpPr>
            <p:cNvPr id="11" name="圆角矩形 10"/>
            <p:cNvSpPr/>
            <p:nvPr/>
          </p:nvSpPr>
          <p:spPr>
            <a:xfrm>
              <a:off x="471000" y="1094414"/>
              <a:ext cx="11250000" cy="4767461"/>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20" name="矩形 19"/>
          <p:cNvSpPr/>
          <p:nvPr/>
        </p:nvSpPr>
        <p:spPr>
          <a:xfrm>
            <a:off x="758475" y="818059"/>
            <a:ext cx="1067346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传播到</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点的光偏折程度较小，折射率较小，为红光，故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244505638"/>
              </p:ext>
            </p:extLst>
          </p:nvPr>
        </p:nvGraphicFramePr>
        <p:xfrm>
          <a:off x="819150" y="1640185"/>
          <a:ext cx="7124700" cy="2800350"/>
        </p:xfrm>
        <a:graphic>
          <a:graphicData uri="http://schemas.openxmlformats.org/presentationml/2006/ole">
            <mc:AlternateContent xmlns:mc="http://schemas.openxmlformats.org/markup-compatibility/2006">
              <mc:Choice xmlns:v="urn:schemas-microsoft-com:vml" Requires="v">
                <p:oleObj spid="_x0000_s91508" name="文档" r:id="rId5" imgW="7124143" imgH="2803350" progId="Word.Document.12">
                  <p:embed/>
                </p:oleObj>
              </mc:Choice>
              <mc:Fallback>
                <p:oleObj name="文档" r:id="rId5" imgW="7124143" imgH="2803350" progId="Word.Document.12">
                  <p:embed/>
                  <p:pic>
                    <p:nvPicPr>
                      <p:cNvPr id="0" name=""/>
                      <p:cNvPicPr/>
                      <p:nvPr/>
                    </p:nvPicPr>
                    <p:blipFill>
                      <a:blip r:embed="rId6"/>
                      <a:stretch>
                        <a:fillRect/>
                      </a:stretch>
                    </p:blipFill>
                    <p:spPr>
                      <a:xfrm>
                        <a:off x="819150" y="1640185"/>
                        <a:ext cx="7124700" cy="2800350"/>
                      </a:xfrm>
                      <a:prstGeom prst="rect">
                        <a:avLst/>
                      </a:prstGeom>
                    </p:spPr>
                  </p:pic>
                </p:oleObj>
              </mc:Fallback>
            </mc:AlternateContent>
          </a:graphicData>
        </a:graphic>
      </p:graphicFrame>
      <p:pic>
        <p:nvPicPr>
          <p:cNvPr id="14" name="Picture 2" descr="X11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7878" y="1675067"/>
            <a:ext cx="3359936"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对象 14"/>
          <p:cNvGraphicFramePr>
            <a:graphicFrameLocks noChangeAspect="1"/>
          </p:cNvGraphicFramePr>
          <p:nvPr>
            <p:extLst>
              <p:ext uri="{D42A27DB-BD31-4B8C-83A1-F6EECF244321}">
                <p14:modId xmlns:p14="http://schemas.microsoft.com/office/powerpoint/2010/main" val="3679543636"/>
              </p:ext>
            </p:extLst>
          </p:nvPr>
        </p:nvGraphicFramePr>
        <p:xfrm>
          <a:off x="819150" y="4336926"/>
          <a:ext cx="10515600" cy="1181100"/>
        </p:xfrm>
        <a:graphic>
          <a:graphicData uri="http://schemas.openxmlformats.org/presentationml/2006/ole">
            <mc:AlternateContent xmlns:mc="http://schemas.openxmlformats.org/markup-compatibility/2006">
              <mc:Choice xmlns:v="urn:schemas-microsoft-com:vml" Requires="v">
                <p:oleObj spid="_x0000_s91509" name="文档" r:id="rId9" imgW="10521760" imgH="1178943" progId="Word.Document.12">
                  <p:embed/>
                </p:oleObj>
              </mc:Choice>
              <mc:Fallback>
                <p:oleObj name="文档" r:id="rId9" imgW="10521760" imgH="1178943" progId="Word.Document.12">
                  <p:embed/>
                  <p:pic>
                    <p:nvPicPr>
                      <p:cNvPr id="0" name=""/>
                      <p:cNvPicPr/>
                      <p:nvPr/>
                    </p:nvPicPr>
                    <p:blipFill>
                      <a:blip r:embed="rId10"/>
                      <a:stretch>
                        <a:fillRect/>
                      </a:stretch>
                    </p:blipFill>
                    <p:spPr>
                      <a:xfrm>
                        <a:off x="819150" y="4336926"/>
                        <a:ext cx="10515600" cy="1181100"/>
                      </a:xfrm>
                      <a:prstGeom prst="rect">
                        <a:avLst/>
                      </a:prstGeom>
                    </p:spPr>
                  </p:pic>
                </p:oleObj>
              </mc:Fallback>
            </mc:AlternateContent>
          </a:graphicData>
        </a:graphic>
      </p:graphicFrame>
    </p:spTree>
    <p:extLst>
      <p:ext uri="{BB962C8B-B14F-4D97-AF65-F5344CB8AC3E}">
        <p14:creationId xmlns:p14="http://schemas.microsoft.com/office/powerpoint/2010/main" val="31930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89595"/>
            <a:ext cx="11250000" cy="4927451"/>
            <a:chOff x="471000" y="934424"/>
            <a:chExt cx="11250000" cy="4927451"/>
          </a:xfrm>
        </p:grpSpPr>
        <p:sp>
          <p:nvSpPr>
            <p:cNvPr id="11" name="圆角矩形 10"/>
            <p:cNvSpPr/>
            <p:nvPr/>
          </p:nvSpPr>
          <p:spPr>
            <a:xfrm>
              <a:off x="471000" y="1094414"/>
              <a:ext cx="11250000" cy="4767461"/>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graphicFrame>
        <p:nvGraphicFramePr>
          <p:cNvPr id="21" name="对象 20"/>
          <p:cNvGraphicFramePr>
            <a:graphicFrameLocks noChangeAspect="1"/>
          </p:cNvGraphicFramePr>
          <p:nvPr>
            <p:extLst>
              <p:ext uri="{D42A27DB-BD31-4B8C-83A1-F6EECF244321}">
                <p14:modId xmlns:p14="http://schemas.microsoft.com/office/powerpoint/2010/main" val="3960566720"/>
              </p:ext>
            </p:extLst>
          </p:nvPr>
        </p:nvGraphicFramePr>
        <p:xfrm>
          <a:off x="819150" y="762000"/>
          <a:ext cx="7124700" cy="3543300"/>
        </p:xfrm>
        <a:graphic>
          <a:graphicData uri="http://schemas.openxmlformats.org/presentationml/2006/ole">
            <mc:AlternateContent xmlns:mc="http://schemas.openxmlformats.org/markup-compatibility/2006">
              <mc:Choice xmlns:v="urn:schemas-microsoft-com:vml" Requires="v">
                <p:oleObj spid="_x0000_s118848" name="文档" r:id="rId5" imgW="7124143" imgH="3547258" progId="Word.Document.12">
                  <p:embed/>
                </p:oleObj>
              </mc:Choice>
              <mc:Fallback>
                <p:oleObj name="文档" r:id="rId5" imgW="7124143" imgH="3547258" progId="Word.Document.12">
                  <p:embed/>
                  <p:pic>
                    <p:nvPicPr>
                      <p:cNvPr id="0" name=""/>
                      <p:cNvPicPr/>
                      <p:nvPr/>
                    </p:nvPicPr>
                    <p:blipFill>
                      <a:blip r:embed="rId6"/>
                      <a:stretch>
                        <a:fillRect/>
                      </a:stretch>
                    </p:blipFill>
                    <p:spPr>
                      <a:xfrm>
                        <a:off x="819150" y="762000"/>
                        <a:ext cx="7124700" cy="3543300"/>
                      </a:xfrm>
                      <a:prstGeom prst="rect">
                        <a:avLst/>
                      </a:prstGeom>
                    </p:spPr>
                  </p:pic>
                </p:oleObj>
              </mc:Fallback>
            </mc:AlternateContent>
          </a:graphicData>
        </a:graphic>
      </p:graphicFrame>
      <p:pic>
        <p:nvPicPr>
          <p:cNvPr id="14" name="Picture 2" descr="X11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7878" y="981522"/>
            <a:ext cx="3359936"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714831" y="3989300"/>
            <a:ext cx="10905941"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红光和紫光从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点射入玻璃砖到第一次射出玻璃砖所用的时间之比为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023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blinds(horizontal)">
                                      <p:cBhvr>
                                        <p:cTn id="1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23925"/>
            <a:ext cx="11412000" cy="5262979"/>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揭阳市高二期末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小刘同学去科技馆参观，看到一只</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萤火虫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图中用一小点表示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被固定在透明的正方体水晶的正中心处，如图所示。小刘发现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萤火虫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的腹部由一个很小的球状发光二极管构成，</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只有在某些位置才可以看到</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萤火虫</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。已知正方体水晶的棱长</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0.6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，水晶对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萤火虫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发出的单色光的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折射率为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光在真空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中传播的速度为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萤火虫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发出的光在水晶中传播所用的最短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结果保留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位有效数字</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519831"/>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schemeClr val="bg1"/>
                </a:solidFill>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1536545154"/>
              </p:ext>
            </p:extLst>
          </p:nvPr>
        </p:nvGraphicFramePr>
        <p:xfrm>
          <a:off x="7319342" y="2779402"/>
          <a:ext cx="1216025" cy="1077913"/>
        </p:xfrm>
        <a:graphic>
          <a:graphicData uri="http://schemas.openxmlformats.org/presentationml/2006/ole">
            <mc:AlternateContent xmlns:mc="http://schemas.openxmlformats.org/markup-compatibility/2006">
              <mc:Choice xmlns:v="urn:schemas-microsoft-com:vml" Requires="v">
                <p:oleObj spid="_x0000_s119864" name="文档" r:id="rId4" imgW="1216497" imgH="1077756" progId="Word.Document.12">
                  <p:embed/>
                </p:oleObj>
              </mc:Choice>
              <mc:Fallback>
                <p:oleObj name="文档" r:id="rId4" imgW="1216497" imgH="1077756" progId="Word.Document.12">
                  <p:embed/>
                  <p:pic>
                    <p:nvPicPr>
                      <p:cNvPr id="0" name=""/>
                      <p:cNvPicPr/>
                      <p:nvPr/>
                    </p:nvPicPr>
                    <p:blipFill>
                      <a:blip r:embed="rId5"/>
                      <a:stretch>
                        <a:fillRect/>
                      </a:stretch>
                    </p:blipFill>
                    <p:spPr>
                      <a:xfrm>
                        <a:off x="7319342" y="2779402"/>
                        <a:ext cx="1216025" cy="1077913"/>
                      </a:xfrm>
                      <a:prstGeom prst="rect">
                        <a:avLst/>
                      </a:prstGeom>
                    </p:spPr>
                  </p:pic>
                </p:oleObj>
              </mc:Fallback>
            </mc:AlternateContent>
          </a:graphicData>
        </a:graphic>
      </p:graphicFrame>
      <p:pic>
        <p:nvPicPr>
          <p:cNvPr id="119811" name="Picture 3" descr="Z4-16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6682" y="3780309"/>
            <a:ext cx="2421132" cy="22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89206" y="5501621"/>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1.67</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baseline="30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 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226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extLst>
              <p:ext uri="{D42A27DB-BD31-4B8C-83A1-F6EECF244321}">
                <p14:modId xmlns:p14="http://schemas.microsoft.com/office/powerpoint/2010/main" val="730046314"/>
              </p:ext>
            </p:extLst>
          </p:nvPr>
        </p:nvGraphicFramePr>
        <p:xfrm>
          <a:off x="675556" y="1066131"/>
          <a:ext cx="10591800" cy="1133475"/>
        </p:xfrm>
        <a:graphic>
          <a:graphicData uri="http://schemas.openxmlformats.org/presentationml/2006/ole">
            <mc:AlternateContent xmlns:mc="http://schemas.openxmlformats.org/markup-compatibility/2006">
              <mc:Choice xmlns:v="urn:schemas-microsoft-com:vml" Requires="v">
                <p:oleObj spid="_x0000_s60930" name="文档" r:id="rId3" imgW="10598112" imgH="1130060" progId="Word.Document.12">
                  <p:embed/>
                </p:oleObj>
              </mc:Choice>
              <mc:Fallback>
                <p:oleObj name="文档" r:id="rId3" imgW="10598112" imgH="1130060" progId="Word.Document.12">
                  <p:embed/>
                  <p:pic>
                    <p:nvPicPr>
                      <p:cNvPr id="0" name=""/>
                      <p:cNvPicPr/>
                      <p:nvPr/>
                    </p:nvPicPr>
                    <p:blipFill>
                      <a:blip r:embed="rId4"/>
                      <a:stretch>
                        <a:fillRect/>
                      </a:stretch>
                    </p:blipFill>
                    <p:spPr>
                      <a:xfrm>
                        <a:off x="675556" y="1066131"/>
                        <a:ext cx="10591800" cy="1133475"/>
                      </a:xfrm>
                      <a:prstGeom prst="rect">
                        <a:avLst/>
                      </a:prstGeom>
                    </p:spPr>
                  </p:pic>
                </p:oleObj>
              </mc:Fallback>
            </mc:AlternateContent>
          </a:graphicData>
        </a:graphic>
      </p:graphicFrame>
      <p:grpSp>
        <p:nvGrpSpPr>
          <p:cNvPr id="10" name="组合 9"/>
          <p:cNvGrpSpPr/>
          <p:nvPr/>
        </p:nvGrpSpPr>
        <p:grpSpPr>
          <a:xfrm>
            <a:off x="470206" y="715616"/>
            <a:ext cx="11250000" cy="3506266"/>
            <a:chOff x="471000" y="934424"/>
            <a:chExt cx="11250000" cy="3506266"/>
          </a:xfrm>
        </p:grpSpPr>
        <p:sp>
          <p:nvSpPr>
            <p:cNvPr id="11" name="圆角矩形 10"/>
            <p:cNvSpPr/>
            <p:nvPr/>
          </p:nvSpPr>
          <p:spPr>
            <a:xfrm>
              <a:off x="471000" y="1094414"/>
              <a:ext cx="11250000" cy="3346276"/>
            </a:xfrm>
            <a:prstGeom prst="roundRect">
              <a:avLst>
                <a:gd name="adj" fmla="val 229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5"/>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pic>
        <p:nvPicPr>
          <p:cNvPr id="8" name="Picture 3" descr="Z4-16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0658" y="1370341"/>
            <a:ext cx="2421132" cy="22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14831" y="1867744"/>
            <a:ext cx="10905941"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该光在水晶中传播的最短时间为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2791687629"/>
              </p:ext>
            </p:extLst>
          </p:nvPr>
        </p:nvGraphicFramePr>
        <p:xfrm>
          <a:off x="829097" y="2688357"/>
          <a:ext cx="10591800" cy="1533525"/>
        </p:xfrm>
        <a:graphic>
          <a:graphicData uri="http://schemas.openxmlformats.org/presentationml/2006/ole">
            <mc:AlternateContent xmlns:mc="http://schemas.openxmlformats.org/markup-compatibility/2006">
              <mc:Choice xmlns:v="urn:schemas-microsoft-com:vml" Requires="v">
                <p:oleObj spid="_x0000_s60931" name="文档" r:id="rId8" imgW="10598112" imgH="1532626" progId="Word.Document.12">
                  <p:embed/>
                </p:oleObj>
              </mc:Choice>
              <mc:Fallback>
                <p:oleObj name="文档" r:id="rId8" imgW="10598112" imgH="1532626" progId="Word.Document.12">
                  <p:embed/>
                  <p:pic>
                    <p:nvPicPr>
                      <p:cNvPr id="0" name=""/>
                      <p:cNvPicPr/>
                      <p:nvPr/>
                    </p:nvPicPr>
                    <p:blipFill>
                      <a:blip r:embed="rId9"/>
                      <a:stretch>
                        <a:fillRect/>
                      </a:stretch>
                    </p:blipFill>
                    <p:spPr>
                      <a:xfrm>
                        <a:off x="829097" y="2688357"/>
                        <a:ext cx="10591800" cy="1533525"/>
                      </a:xfrm>
                      <a:prstGeom prst="rect">
                        <a:avLst/>
                      </a:prstGeom>
                    </p:spPr>
                  </p:pic>
                </p:oleObj>
              </mc:Fallback>
            </mc:AlternateContent>
          </a:graphicData>
        </a:graphic>
      </p:graphicFrame>
    </p:spTree>
    <p:extLst>
      <p:ext uri="{BB962C8B-B14F-4D97-AF65-F5344CB8AC3E}">
        <p14:creationId xmlns:p14="http://schemas.microsoft.com/office/powerpoint/2010/main" val="40924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blinds(horizontal)">
                                      <p:cBhvr>
                                        <p:cTn id="16" dur="500"/>
                                        <p:tgtEl>
                                          <p:spTgt spid="14">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015430"/>
            <a:ext cx="7650216"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正方体水晶前表面上能看到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萤火虫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的区域的面积。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不考虑由其他表面反射的光，结果用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9811" name="Picture 3" descr="Z4-16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6682" y="1247632"/>
            <a:ext cx="2421132" cy="22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333380035"/>
              </p:ext>
            </p:extLst>
          </p:nvPr>
        </p:nvGraphicFramePr>
        <p:xfrm>
          <a:off x="478582" y="3082627"/>
          <a:ext cx="4473575" cy="1211263"/>
        </p:xfrm>
        <a:graphic>
          <a:graphicData uri="http://schemas.openxmlformats.org/presentationml/2006/ole">
            <mc:AlternateContent xmlns:mc="http://schemas.openxmlformats.org/markup-compatibility/2006">
              <mc:Choice xmlns:v="urn:schemas-microsoft-com:vml" Requires="v">
                <p:oleObj spid="_x0000_s121893" name="文档" r:id="rId5" imgW="4472965" imgH="1211529" progId="Word.Document.12">
                  <p:embed/>
                </p:oleObj>
              </mc:Choice>
              <mc:Fallback>
                <p:oleObj name="文档" r:id="rId5" imgW="4472965" imgH="1211529" progId="Word.Document.12">
                  <p:embed/>
                  <p:pic>
                    <p:nvPicPr>
                      <p:cNvPr id="0" name=""/>
                      <p:cNvPicPr/>
                      <p:nvPr/>
                    </p:nvPicPr>
                    <p:blipFill>
                      <a:blip r:embed="rId6"/>
                      <a:stretch>
                        <a:fillRect/>
                      </a:stretch>
                    </p:blipFill>
                    <p:spPr>
                      <a:xfrm>
                        <a:off x="478582" y="3082627"/>
                        <a:ext cx="4473575" cy="1211263"/>
                      </a:xfrm>
                      <a:prstGeom prst="rect">
                        <a:avLst/>
                      </a:prstGeom>
                    </p:spPr>
                  </p:pic>
                </p:oleObj>
              </mc:Fallback>
            </mc:AlternateContent>
          </a:graphicData>
        </a:graphic>
      </p:graphicFrame>
    </p:spTree>
    <p:extLst>
      <p:ext uri="{BB962C8B-B14F-4D97-AF65-F5344CB8AC3E}">
        <p14:creationId xmlns:p14="http://schemas.microsoft.com/office/powerpoint/2010/main" val="31590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350714745"/>
              </p:ext>
            </p:extLst>
          </p:nvPr>
        </p:nvGraphicFramePr>
        <p:xfrm>
          <a:off x="262559" y="976372"/>
          <a:ext cx="11665296" cy="5417820"/>
        </p:xfrm>
        <a:graphic>
          <a:graphicData uri="http://schemas.openxmlformats.org/drawingml/2006/table">
            <a:tbl>
              <a:tblPr/>
              <a:tblGrid>
                <a:gridCol w="864095"/>
                <a:gridCol w="1224136"/>
                <a:gridCol w="9577065"/>
              </a:tblGrid>
              <a:tr h="352260">
                <a:tc row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物理观念</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光的几</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种现象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光的折射：</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折射定律：</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12</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光从真空斜射入任何介质时，</a:t>
                      </a:r>
                      <a:r>
                        <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θ</a:t>
                      </a:r>
                      <a:r>
                        <a:rPr lang="en-US" sz="2800" kern="100" baseline="-25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θ</a:t>
                      </a:r>
                      <a:r>
                        <a:rPr lang="en-US" sz="2800" kern="100" baseline="-25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填</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&lt;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p>
                    <a:p>
                      <a:pPr marL="72000" algn="l">
                        <a:lnSpc>
                          <a:spcPct val="150000"/>
                        </a:lnSpc>
                        <a:spcAft>
                          <a:spcPts val="0"/>
                        </a:spcAft>
                      </a:pPr>
                      <a:endParaRPr lang="zh-CN" sz="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折射率与传播速度的关系：</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591">
                <a:tc vMerge="1">
                  <a:txBody>
                    <a:bodyPr/>
                    <a:lstStyle/>
                    <a:p>
                      <a:endParaRPr lang="zh-CN" altLang="en-US"/>
                    </a:p>
                  </a:txBody>
                  <a:tcPr/>
                </a:tc>
                <a:tc vMerge="1">
                  <a:txBody>
                    <a:bodyPr/>
                    <a:lstStyle/>
                    <a:p>
                      <a:endParaRPr lang="zh-CN" altLang="en-US"/>
                    </a:p>
                  </a:txBody>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光的全反射：</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条件：光</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介质</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斜射</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介质</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入射角</a:t>
                      </a: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p>
                    <a:p>
                      <a:pPr marL="72000" algn="l">
                        <a:lnSpc>
                          <a:spcPct val="150000"/>
                        </a:lnSpc>
                        <a:spcAft>
                          <a:spcPts val="0"/>
                        </a:spcAft>
                      </a:pP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临界角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临界角</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与介质的折射率</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的关系：</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sin </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zh-CN" sz="5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134394839"/>
              </p:ext>
            </p:extLst>
          </p:nvPr>
        </p:nvGraphicFramePr>
        <p:xfrm>
          <a:off x="5672683" y="1269554"/>
          <a:ext cx="1330325" cy="1077913"/>
        </p:xfrm>
        <a:graphic>
          <a:graphicData uri="http://schemas.openxmlformats.org/presentationml/2006/ole">
            <mc:AlternateContent xmlns:mc="http://schemas.openxmlformats.org/markup-compatibility/2006">
              <mc:Choice xmlns:v="urn:schemas-microsoft-com:vml" Requires="v">
                <p:oleObj spid="_x0000_s113035" name="文档" r:id="rId4" imgW="1330588" imgH="1077756" progId="Word.Document.12">
                  <p:embed/>
                </p:oleObj>
              </mc:Choice>
              <mc:Fallback>
                <p:oleObj name="文档" r:id="rId4" imgW="1330588" imgH="1077756" progId="Word.Document.12">
                  <p:embed/>
                  <p:pic>
                    <p:nvPicPr>
                      <p:cNvPr id="0" name=""/>
                      <p:cNvPicPr/>
                      <p:nvPr/>
                    </p:nvPicPr>
                    <p:blipFill>
                      <a:blip r:embed="rId5"/>
                      <a:stretch>
                        <a:fillRect/>
                      </a:stretch>
                    </p:blipFill>
                    <p:spPr>
                      <a:xfrm>
                        <a:off x="5672683" y="1269554"/>
                        <a:ext cx="1330325" cy="1077913"/>
                      </a:xfrm>
                      <a:prstGeom prst="rect">
                        <a:avLst/>
                      </a:prstGeom>
                    </p:spPr>
                  </p:pic>
                </p:oleObj>
              </mc:Fallback>
            </mc:AlternateContent>
          </a:graphicData>
        </a:graphic>
      </p:graphicFrame>
      <p:sp>
        <p:nvSpPr>
          <p:cNvPr id="3" name="矩形 2"/>
          <p:cNvSpPr/>
          <p:nvPr/>
        </p:nvSpPr>
        <p:spPr>
          <a:xfrm>
            <a:off x="2773313" y="2347467"/>
            <a:ext cx="38664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&gt;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42378210"/>
              </p:ext>
            </p:extLst>
          </p:nvPr>
        </p:nvGraphicFramePr>
        <p:xfrm>
          <a:off x="7795567" y="2785517"/>
          <a:ext cx="1323975" cy="1076325"/>
        </p:xfrm>
        <a:graphic>
          <a:graphicData uri="http://schemas.openxmlformats.org/presentationml/2006/ole">
            <mc:AlternateContent xmlns:mc="http://schemas.openxmlformats.org/markup-compatibility/2006">
              <mc:Choice xmlns:v="urn:schemas-microsoft-com:vml" Requires="v">
                <p:oleObj spid="_x0000_s113036" name="文档" r:id="rId7" imgW="1330588" imgH="1079559" progId="Word.Document.12">
                  <p:embed/>
                </p:oleObj>
              </mc:Choice>
              <mc:Fallback>
                <p:oleObj name="文档" r:id="rId7" imgW="1330588" imgH="1079559" progId="Word.Document.12">
                  <p:embed/>
                  <p:pic>
                    <p:nvPicPr>
                      <p:cNvPr id="0" name=""/>
                      <p:cNvPicPr/>
                      <p:nvPr/>
                    </p:nvPicPr>
                    <p:blipFill>
                      <a:blip r:embed="rId8"/>
                      <a:stretch>
                        <a:fillRect/>
                      </a:stretch>
                    </p:blipFill>
                    <p:spPr>
                      <a:xfrm>
                        <a:off x="7795567" y="2785517"/>
                        <a:ext cx="1323975" cy="1076325"/>
                      </a:xfrm>
                      <a:prstGeom prst="rect">
                        <a:avLst/>
                      </a:prstGeom>
                    </p:spPr>
                  </p:pic>
                </p:oleObj>
              </mc:Fallback>
            </mc:AlternateContent>
          </a:graphicData>
        </a:graphic>
      </p:graphicFrame>
      <p:sp>
        <p:nvSpPr>
          <p:cNvPr id="4" name="矩形 3"/>
          <p:cNvSpPr/>
          <p:nvPr/>
        </p:nvSpPr>
        <p:spPr>
          <a:xfrm>
            <a:off x="4592563" y="443779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光密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7290152" y="443790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光疏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10281195" y="443211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大于或</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2413273" y="508597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898904977"/>
              </p:ext>
            </p:extLst>
          </p:nvPr>
        </p:nvGraphicFramePr>
        <p:xfrm>
          <a:off x="9335566" y="5518026"/>
          <a:ext cx="711200" cy="1116013"/>
        </p:xfrm>
        <a:graphic>
          <a:graphicData uri="http://schemas.openxmlformats.org/presentationml/2006/ole">
            <mc:AlternateContent xmlns:mc="http://schemas.openxmlformats.org/markup-compatibility/2006">
              <mc:Choice xmlns:v="urn:schemas-microsoft-com:vml" Requires="v">
                <p:oleObj spid="_x0000_s113037" name="文档" r:id="rId10" imgW="711543" imgH="1115977" progId="Word.Document.12">
                  <p:embed/>
                </p:oleObj>
              </mc:Choice>
              <mc:Fallback>
                <p:oleObj name="文档" r:id="rId10" imgW="711543" imgH="1115977" progId="Word.Document.12">
                  <p:embed/>
                  <p:pic>
                    <p:nvPicPr>
                      <p:cNvPr id="0" name=""/>
                      <p:cNvPicPr/>
                      <p:nvPr/>
                    </p:nvPicPr>
                    <p:blipFill>
                      <a:blip r:embed="rId11"/>
                      <a:stretch>
                        <a:fillRect/>
                      </a:stretch>
                    </p:blipFill>
                    <p:spPr>
                      <a:xfrm>
                        <a:off x="9335566" y="5518026"/>
                        <a:ext cx="711200" cy="1116013"/>
                      </a:xfrm>
                      <a:prstGeom prst="rect">
                        <a:avLst/>
                      </a:prstGeom>
                    </p:spPr>
                  </p:pic>
                </p:oleObj>
              </mc:Fallback>
            </mc:AlternateContent>
          </a:graphicData>
        </a:graphic>
      </p:graphicFrame>
    </p:spTree>
    <p:extLst>
      <p:ext uri="{BB962C8B-B14F-4D97-AF65-F5344CB8AC3E}">
        <p14:creationId xmlns:p14="http://schemas.microsoft.com/office/powerpoint/2010/main" val="39882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333450"/>
            <a:ext cx="11250000" cy="5882530"/>
            <a:chOff x="471000" y="934424"/>
            <a:chExt cx="11250000" cy="5882530"/>
          </a:xfrm>
        </p:grpSpPr>
        <p:sp>
          <p:nvSpPr>
            <p:cNvPr id="11" name="圆角矩形 10"/>
            <p:cNvSpPr/>
            <p:nvPr/>
          </p:nvSpPr>
          <p:spPr>
            <a:xfrm>
              <a:off x="471000" y="1094414"/>
              <a:ext cx="11250000" cy="5722540"/>
            </a:xfrm>
            <a:prstGeom prst="roundRect">
              <a:avLst>
                <a:gd name="adj" fmla="val 229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42236" y="661839"/>
            <a:ext cx="10905941" cy="1384995"/>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萤火虫</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到前表面的距离为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0.5</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，光路图如图所</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示</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萤火虫</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发出的光在前表面恰好发生全反射时</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4261062144"/>
              </p:ext>
            </p:extLst>
          </p:nvPr>
        </p:nvGraphicFramePr>
        <p:xfrm>
          <a:off x="828675" y="2005211"/>
          <a:ext cx="10591800" cy="1114425"/>
        </p:xfrm>
        <a:graphic>
          <a:graphicData uri="http://schemas.openxmlformats.org/presentationml/2006/ole">
            <mc:AlternateContent xmlns:mc="http://schemas.openxmlformats.org/markup-compatibility/2006">
              <mc:Choice xmlns:v="urn:schemas-microsoft-com:vml" Requires="v">
                <p:oleObj spid="_x0000_s120954" name="文档" r:id="rId5" imgW="10598112" imgH="1112448" progId="Word.Document.12">
                  <p:embed/>
                </p:oleObj>
              </mc:Choice>
              <mc:Fallback>
                <p:oleObj name="文档" r:id="rId5" imgW="10598112" imgH="1112448" progId="Word.Document.12">
                  <p:embed/>
                  <p:pic>
                    <p:nvPicPr>
                      <p:cNvPr id="0" name=""/>
                      <p:cNvPicPr/>
                      <p:nvPr/>
                    </p:nvPicPr>
                    <p:blipFill>
                      <a:blip r:embed="rId6"/>
                      <a:stretch>
                        <a:fillRect/>
                      </a:stretch>
                    </p:blipFill>
                    <p:spPr>
                      <a:xfrm>
                        <a:off x="828675" y="2005211"/>
                        <a:ext cx="10591800" cy="1114425"/>
                      </a:xfrm>
                      <a:prstGeom prst="rect">
                        <a:avLst/>
                      </a:prstGeom>
                    </p:spPr>
                  </p:pic>
                </p:oleObj>
              </mc:Fallback>
            </mc:AlternateContent>
          </a:graphicData>
        </a:graphic>
      </p:graphicFrame>
      <p:pic>
        <p:nvPicPr>
          <p:cNvPr id="120839" name="Picture 7" descr="Z4-16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3499" y="860902"/>
            <a:ext cx="2322307" cy="261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val="3634069016"/>
              </p:ext>
            </p:extLst>
          </p:nvPr>
        </p:nvGraphicFramePr>
        <p:xfrm>
          <a:off x="828675" y="2960737"/>
          <a:ext cx="10591800" cy="1743075"/>
        </p:xfrm>
        <a:graphic>
          <a:graphicData uri="http://schemas.openxmlformats.org/presentationml/2006/ole">
            <mc:AlternateContent xmlns:mc="http://schemas.openxmlformats.org/markup-compatibility/2006">
              <mc:Choice xmlns:v="urn:schemas-microsoft-com:vml" Requires="v">
                <p:oleObj spid="_x0000_s120955" name="文档" r:id="rId9" imgW="10598112" imgH="1746849" progId="Word.Document.12">
                  <p:embed/>
                </p:oleObj>
              </mc:Choice>
              <mc:Fallback>
                <p:oleObj name="文档" r:id="rId9" imgW="10598112" imgH="1746849" progId="Word.Document.12">
                  <p:embed/>
                  <p:pic>
                    <p:nvPicPr>
                      <p:cNvPr id="0" name=""/>
                      <p:cNvPicPr/>
                      <p:nvPr/>
                    </p:nvPicPr>
                    <p:blipFill>
                      <a:blip r:embed="rId10"/>
                      <a:stretch>
                        <a:fillRect/>
                      </a:stretch>
                    </p:blipFill>
                    <p:spPr>
                      <a:xfrm>
                        <a:off x="828675" y="2960737"/>
                        <a:ext cx="10591800" cy="174307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39256736"/>
              </p:ext>
            </p:extLst>
          </p:nvPr>
        </p:nvGraphicFramePr>
        <p:xfrm>
          <a:off x="828675" y="4300339"/>
          <a:ext cx="10591800" cy="1104900"/>
        </p:xfrm>
        <a:graphic>
          <a:graphicData uri="http://schemas.openxmlformats.org/presentationml/2006/ole">
            <mc:AlternateContent xmlns:mc="http://schemas.openxmlformats.org/markup-compatibility/2006">
              <mc:Choice xmlns:v="urn:schemas-microsoft-com:vml" Requires="v">
                <p:oleObj spid="_x0000_s120956" name="文档" r:id="rId12" imgW="10598112" imgH="1111010" progId="Word.Document.12">
                  <p:embed/>
                </p:oleObj>
              </mc:Choice>
              <mc:Fallback>
                <p:oleObj name="文档" r:id="rId12" imgW="10598112" imgH="1111010" progId="Word.Document.12">
                  <p:embed/>
                  <p:pic>
                    <p:nvPicPr>
                      <p:cNvPr id="0" name=""/>
                      <p:cNvPicPr/>
                      <p:nvPr/>
                    </p:nvPicPr>
                    <p:blipFill>
                      <a:blip r:embed="rId13"/>
                      <a:stretch>
                        <a:fillRect/>
                      </a:stretch>
                    </p:blipFill>
                    <p:spPr>
                      <a:xfrm>
                        <a:off x="828675" y="4300339"/>
                        <a:ext cx="10591800" cy="11049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4290738973"/>
              </p:ext>
            </p:extLst>
          </p:nvPr>
        </p:nvGraphicFramePr>
        <p:xfrm>
          <a:off x="828675" y="5199484"/>
          <a:ext cx="10591800" cy="1104900"/>
        </p:xfrm>
        <a:graphic>
          <a:graphicData uri="http://schemas.openxmlformats.org/presentationml/2006/ole">
            <mc:AlternateContent xmlns:mc="http://schemas.openxmlformats.org/markup-compatibility/2006">
              <mc:Choice xmlns:v="urn:schemas-microsoft-com:vml" Requires="v">
                <p:oleObj spid="_x0000_s120957" name="文档" r:id="rId15" imgW="10598112" imgH="1109573" progId="Word.Document.12">
                  <p:embed/>
                </p:oleObj>
              </mc:Choice>
              <mc:Fallback>
                <p:oleObj name="文档" r:id="rId15" imgW="10598112" imgH="1109573" progId="Word.Document.12">
                  <p:embed/>
                  <p:pic>
                    <p:nvPicPr>
                      <p:cNvPr id="0" name=""/>
                      <p:cNvPicPr/>
                      <p:nvPr/>
                    </p:nvPicPr>
                    <p:blipFill>
                      <a:blip r:embed="rId16"/>
                      <a:stretch>
                        <a:fillRect/>
                      </a:stretch>
                    </p:blipFill>
                    <p:spPr>
                      <a:xfrm>
                        <a:off x="828675" y="5199484"/>
                        <a:ext cx="10591800" cy="1104900"/>
                      </a:xfrm>
                      <a:prstGeom prst="rect">
                        <a:avLst/>
                      </a:prstGeom>
                    </p:spPr>
                  </p:pic>
                </p:oleObj>
              </mc:Fallback>
            </mc:AlternateContent>
          </a:graphicData>
        </a:graphic>
      </p:graphicFrame>
    </p:spTree>
    <p:extLst>
      <p:ext uri="{BB962C8B-B14F-4D97-AF65-F5344CB8AC3E}">
        <p14:creationId xmlns:p14="http://schemas.microsoft.com/office/powerpoint/2010/main" val="32042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20839"/>
                                        </p:tgtEl>
                                        <p:attrNameLst>
                                          <p:attrName>style.visibility</p:attrName>
                                        </p:attrNameLst>
                                      </p:cBhvr>
                                      <p:to>
                                        <p:strVal val="visible"/>
                                      </p:to>
                                    </p:set>
                                    <p:animEffect transition="in" filter="blinds(horizontal)">
                                      <p:cBhvr>
                                        <p:cTn id="19" dur="500"/>
                                        <p:tgtEl>
                                          <p:spTgt spid="120839"/>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44073"/>
            <a:ext cx="11412000" cy="2677656"/>
          </a:xfrm>
          <a:prstGeom prst="rect">
            <a:avLst/>
          </a:prstGeom>
        </p:spPr>
        <p:txBody>
          <a:bodyPr>
            <a:spAutoFit/>
          </a:bodyPr>
          <a:lstStyle/>
          <a:p>
            <a:pPr algn="just">
              <a:lnSpc>
                <a:spcPct val="150000"/>
              </a:lnSpc>
              <a:spcAft>
                <a:spcPts val="0"/>
              </a:spcAft>
            </a:pPr>
            <a:r>
              <a:rPr lang="zh-CN" altLang="en-US" sz="26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是一直角三棱镜的横截面，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，一细光束从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点折射后，射到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点，发生全反射后经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点射出。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恰好是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的中点，不计多次反射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求出射光相对于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点的入射光的偏角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102092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5</a:t>
              </a:r>
              <a:endParaRPr lang="zh-CN" altLang="en-US" sz="1600" dirty="0">
                <a:solidFill>
                  <a:schemeClr val="bg1"/>
                </a:solidFill>
              </a:endParaRPr>
            </a:p>
          </p:txBody>
        </p:sp>
      </p:grpSp>
      <p:pic>
        <p:nvPicPr>
          <p:cNvPr id="122882" name="Picture 2" descr="X1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8559" y="2850435"/>
            <a:ext cx="2915239"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89206" y="3494895"/>
            <a:ext cx="11412000" cy="664477"/>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rPr>
              <a:t>60°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044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549474"/>
            <a:ext cx="11250000" cy="5040560"/>
            <a:chOff x="471000" y="934424"/>
            <a:chExt cx="11250000" cy="5040560"/>
          </a:xfrm>
        </p:grpSpPr>
        <p:sp>
          <p:nvSpPr>
            <p:cNvPr id="11" name="圆角矩形 10"/>
            <p:cNvSpPr/>
            <p:nvPr/>
          </p:nvSpPr>
          <p:spPr>
            <a:xfrm>
              <a:off x="471000" y="1094414"/>
              <a:ext cx="11250000" cy="4880570"/>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9" name="矩形 18"/>
          <p:cNvSpPr/>
          <p:nvPr/>
        </p:nvSpPr>
        <p:spPr>
          <a:xfrm>
            <a:off x="642236" y="837506"/>
            <a:ext cx="10905941" cy="4534831"/>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GE</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，根据几何关系可得：光束在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点发生折射时的折射角为</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r</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根据几何关系可得，在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点的入射角</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反射角</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均为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点的入射角为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点的入射角为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，可得，折射角</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r</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D</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故出射光相对于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点的入射光的偏角为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r</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 name="Picture 2" descr="X1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1701602"/>
            <a:ext cx="2915239"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9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blinds(horizontal)">
                                      <p:cBhvr>
                                        <p:cTn id="10" dur="500"/>
                                        <p:tgtEl>
                                          <p:spTgt spid="1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blinds(horizontal)">
                                      <p:cBhvr>
                                        <p:cTn id="13" dur="500"/>
                                        <p:tgtEl>
                                          <p:spTgt spid="1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blinds(horizontal)">
                                      <p:cBhvr>
                                        <p:cTn id="16" dur="500"/>
                                        <p:tgtEl>
                                          <p:spTgt spid="1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blinds(horizontal)">
                                      <p:cBhvr>
                                        <p:cTn id="19" dur="500"/>
                                        <p:tgtEl>
                                          <p:spTgt spid="19">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blinds(horizontal)">
                                      <p:cBhvr>
                                        <p:cTn id="22" dur="500"/>
                                        <p:tgtEl>
                                          <p:spTgt spid="19">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animEffect transition="in" filter="blinds(horizontal)">
                                      <p:cBhvr>
                                        <p:cTn id="25" dur="500"/>
                                        <p:tgtEl>
                                          <p:spTgt spid="19">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81522"/>
            <a:ext cx="11412000"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为实现上述光路，三棱镜折射率的取值应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什么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范围？</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2882" name="Picture 2" descr="X1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8559" y="1266259"/>
            <a:ext cx="2915239"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4188274602"/>
              </p:ext>
            </p:extLst>
          </p:nvPr>
        </p:nvGraphicFramePr>
        <p:xfrm>
          <a:off x="523999" y="2421682"/>
          <a:ext cx="3482975" cy="1277938"/>
        </p:xfrm>
        <a:graphic>
          <a:graphicData uri="http://schemas.openxmlformats.org/presentationml/2006/ole">
            <mc:AlternateContent xmlns:mc="http://schemas.openxmlformats.org/markup-compatibility/2006">
              <mc:Choice xmlns:v="urn:schemas-microsoft-com:vml" Requires="v">
                <p:oleObj spid="_x0000_s123917" name="文档" r:id="rId5" imgW="3482852" imgH="1278235" progId="Word.Document.12">
                  <p:embed/>
                </p:oleObj>
              </mc:Choice>
              <mc:Fallback>
                <p:oleObj name="文档" r:id="rId5" imgW="3482852" imgH="1278235" progId="Word.Document.12">
                  <p:embed/>
                  <p:pic>
                    <p:nvPicPr>
                      <p:cNvPr id="0" name=""/>
                      <p:cNvPicPr/>
                      <p:nvPr/>
                    </p:nvPicPr>
                    <p:blipFill>
                      <a:blip r:embed="rId6"/>
                      <a:stretch>
                        <a:fillRect/>
                      </a:stretch>
                    </p:blipFill>
                    <p:spPr>
                      <a:xfrm>
                        <a:off x="523999" y="2421682"/>
                        <a:ext cx="3482975" cy="1277938"/>
                      </a:xfrm>
                      <a:prstGeom prst="rect">
                        <a:avLst/>
                      </a:prstGeom>
                    </p:spPr>
                  </p:pic>
                </p:oleObj>
              </mc:Fallback>
            </mc:AlternateContent>
          </a:graphicData>
        </a:graphic>
      </p:graphicFrame>
    </p:spTree>
    <p:extLst>
      <p:ext uri="{BB962C8B-B14F-4D97-AF65-F5344CB8AC3E}">
        <p14:creationId xmlns:p14="http://schemas.microsoft.com/office/powerpoint/2010/main" val="14125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05458"/>
            <a:ext cx="11250000" cy="5616624"/>
            <a:chOff x="471000" y="934424"/>
            <a:chExt cx="11250000" cy="5616624"/>
          </a:xfrm>
        </p:grpSpPr>
        <p:sp>
          <p:nvSpPr>
            <p:cNvPr id="11" name="圆角矩形 10"/>
            <p:cNvSpPr/>
            <p:nvPr/>
          </p:nvSpPr>
          <p:spPr>
            <a:xfrm>
              <a:off x="471000" y="1094414"/>
              <a:ext cx="11250000" cy="5456634"/>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9" name="矩形 18"/>
          <p:cNvSpPr/>
          <p:nvPr/>
        </p:nvSpPr>
        <p:spPr>
          <a:xfrm>
            <a:off x="642236" y="693490"/>
            <a:ext cx="10905941"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点反射角为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平行于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点折射角为</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r</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点的入射角为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 name="Picture 2" descr="X12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1557586"/>
            <a:ext cx="2915239"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1009084277"/>
              </p:ext>
            </p:extLst>
          </p:nvPr>
        </p:nvGraphicFramePr>
        <p:xfrm>
          <a:off x="742231" y="2637706"/>
          <a:ext cx="10591800" cy="1143000"/>
        </p:xfrm>
        <a:graphic>
          <a:graphicData uri="http://schemas.openxmlformats.org/presentationml/2006/ole">
            <mc:AlternateContent xmlns:mc="http://schemas.openxmlformats.org/markup-compatibility/2006">
              <mc:Choice xmlns:v="urn:schemas-microsoft-com:vml" Requires="v">
                <p:oleObj spid="_x0000_s124948" name="文档" r:id="rId6" imgW="10598112" imgH="1149110" progId="Word.Document.12">
                  <p:embed/>
                </p:oleObj>
              </mc:Choice>
              <mc:Fallback>
                <p:oleObj name="文档" r:id="rId6" imgW="10598112" imgH="1149110" progId="Word.Document.12">
                  <p:embed/>
                  <p:pic>
                    <p:nvPicPr>
                      <p:cNvPr id="0" name=""/>
                      <p:cNvPicPr/>
                      <p:nvPr/>
                    </p:nvPicPr>
                    <p:blipFill>
                      <a:blip r:embed="rId7"/>
                      <a:stretch>
                        <a:fillRect/>
                      </a:stretch>
                    </p:blipFill>
                    <p:spPr>
                      <a:xfrm>
                        <a:off x="742231" y="2637706"/>
                        <a:ext cx="10591800" cy="1143000"/>
                      </a:xfrm>
                      <a:prstGeom prst="rect">
                        <a:avLst/>
                      </a:prstGeom>
                    </p:spPr>
                  </p:pic>
                </p:oleObj>
              </mc:Fallback>
            </mc:AlternateContent>
          </a:graphicData>
        </a:graphic>
      </p:graphicFrame>
      <p:sp>
        <p:nvSpPr>
          <p:cNvPr id="9" name="矩形 8"/>
          <p:cNvSpPr/>
          <p:nvPr/>
        </p:nvSpPr>
        <p:spPr>
          <a:xfrm>
            <a:off x="642236" y="3429794"/>
            <a:ext cx="10905941"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根据光束在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点入射角为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681037597"/>
              </p:ext>
            </p:extLst>
          </p:nvPr>
        </p:nvGraphicFramePr>
        <p:xfrm>
          <a:off x="742950" y="4151759"/>
          <a:ext cx="10591800" cy="1143000"/>
        </p:xfrm>
        <a:graphic>
          <a:graphicData uri="http://schemas.openxmlformats.org/presentationml/2006/ole">
            <mc:AlternateContent xmlns:mc="http://schemas.openxmlformats.org/markup-compatibility/2006">
              <mc:Choice xmlns:v="urn:schemas-microsoft-com:vml" Requires="v">
                <p:oleObj spid="_x0000_s124949" name="文档" r:id="rId9" imgW="10598112" imgH="1147673" progId="Word.Document.12">
                  <p:embed/>
                </p:oleObj>
              </mc:Choice>
              <mc:Fallback>
                <p:oleObj name="文档" r:id="rId9" imgW="10598112" imgH="1147673" progId="Word.Document.12">
                  <p:embed/>
                  <p:pic>
                    <p:nvPicPr>
                      <p:cNvPr id="0" name=""/>
                      <p:cNvPicPr/>
                      <p:nvPr/>
                    </p:nvPicPr>
                    <p:blipFill>
                      <a:blip r:embed="rId10"/>
                      <a:stretch>
                        <a:fillRect/>
                      </a:stretch>
                    </p:blipFill>
                    <p:spPr>
                      <a:xfrm>
                        <a:off x="742950" y="4151759"/>
                        <a:ext cx="10591800" cy="11430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994542487"/>
              </p:ext>
            </p:extLst>
          </p:nvPr>
        </p:nvGraphicFramePr>
        <p:xfrm>
          <a:off x="742950" y="5037584"/>
          <a:ext cx="10591800" cy="1143000"/>
        </p:xfrm>
        <a:graphic>
          <a:graphicData uri="http://schemas.openxmlformats.org/presentationml/2006/ole">
            <mc:AlternateContent xmlns:mc="http://schemas.openxmlformats.org/markup-compatibility/2006">
              <mc:Choice xmlns:v="urn:schemas-microsoft-com:vml" Requires="v">
                <p:oleObj spid="_x0000_s124950" name="文档" r:id="rId12" imgW="10598112" imgH="1145875" progId="Word.Document.12">
                  <p:embed/>
                </p:oleObj>
              </mc:Choice>
              <mc:Fallback>
                <p:oleObj name="文档" r:id="rId12" imgW="10598112" imgH="1145875" progId="Word.Document.12">
                  <p:embed/>
                  <p:pic>
                    <p:nvPicPr>
                      <p:cNvPr id="0" name=""/>
                      <p:cNvPicPr/>
                      <p:nvPr/>
                    </p:nvPicPr>
                    <p:blipFill>
                      <a:blip r:embed="rId13"/>
                      <a:stretch>
                        <a:fillRect/>
                      </a:stretch>
                    </p:blipFill>
                    <p:spPr>
                      <a:xfrm>
                        <a:off x="742950" y="5037584"/>
                        <a:ext cx="10591800" cy="1143000"/>
                      </a:xfrm>
                      <a:prstGeom prst="rect">
                        <a:avLst/>
                      </a:prstGeom>
                    </p:spPr>
                  </p:pic>
                </p:oleObj>
              </mc:Fallback>
            </mc:AlternateContent>
          </a:graphicData>
        </a:graphic>
      </p:graphicFrame>
    </p:spTree>
    <p:extLst>
      <p:ext uri="{BB962C8B-B14F-4D97-AF65-F5344CB8AC3E}">
        <p14:creationId xmlns:p14="http://schemas.microsoft.com/office/powerpoint/2010/main" val="192582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blinds(horizontal)">
                                      <p:cBhvr>
                                        <p:cTn id="10" dur="500"/>
                                        <p:tgtEl>
                                          <p:spTgt spid="1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blinds(horizontal)">
                                      <p:cBhvr>
                                        <p:cTn id="13" dur="500"/>
                                        <p:tgtEl>
                                          <p:spTgt spid="1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blinds(horizontal)">
                                      <p:cBhvr>
                                        <p:cTn id="16" dur="500"/>
                                        <p:tgtEl>
                                          <p:spTgt spid="1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338" y="2046514"/>
            <a:ext cx="4917600" cy="2766150"/>
          </a:xfrm>
          <a:prstGeom prst="rect">
            <a:avLst/>
          </a:prstGeom>
        </p:spPr>
      </p:pic>
      <p:sp>
        <p:nvSpPr>
          <p:cNvPr id="8" name="矩形 7"/>
          <p:cNvSpPr/>
          <p:nvPr/>
        </p:nvSpPr>
        <p:spPr>
          <a:xfrm flipV="1">
            <a:off x="7272338" y="2047239"/>
            <a:ext cx="4918075" cy="27648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1823933196"/>
              </p:ext>
            </p:extLst>
          </p:nvPr>
        </p:nvGraphicFramePr>
        <p:xfrm>
          <a:off x="262559" y="750895"/>
          <a:ext cx="11665296" cy="4709160"/>
        </p:xfrm>
        <a:graphic>
          <a:graphicData uri="http://schemas.openxmlformats.org/drawingml/2006/table">
            <a:tbl>
              <a:tblPr/>
              <a:tblGrid>
                <a:gridCol w="936103"/>
                <a:gridCol w="1224136"/>
                <a:gridCol w="9505057"/>
              </a:tblGrid>
              <a:tr h="2314851">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物理观念</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光的几</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种现象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光的干涉：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双缝干涉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条件：两</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列</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endParaRPr lang="en-US" sz="1000" kern="100" baseline="0" dirty="0" smtClean="0">
                        <a:effectLst/>
                        <a:latin typeface="宋体" panose="02010600030101010101" pitchFamily="2" charset="-122"/>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sz="2800" kern="100" dirty="0" smtClean="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条纹间距：</a:t>
                      </a:r>
                      <a:r>
                        <a:rPr lang="en-US" sz="28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Δ</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x</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③</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干涉图样：单色光是明暗相间、</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间隔</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条纹</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薄膜干涉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应用：增透膜、增反膜、检查平滑度</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4602088" y="211460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频率相同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6527254" y="2118445"/>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相位差恒定</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8822877" y="2114486"/>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振动方向相同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921129082"/>
              </p:ext>
            </p:extLst>
          </p:nvPr>
        </p:nvGraphicFramePr>
        <p:xfrm>
          <a:off x="5447134" y="2584748"/>
          <a:ext cx="806450" cy="1173163"/>
        </p:xfrm>
        <a:graphic>
          <a:graphicData uri="http://schemas.openxmlformats.org/presentationml/2006/ole">
            <mc:AlternateContent xmlns:mc="http://schemas.openxmlformats.org/markup-compatibility/2006">
              <mc:Choice xmlns:v="urn:schemas-microsoft-com:vml" Requires="v">
                <p:oleObj spid="_x0000_s114810" name="文档" r:id="rId4" imgW="806919" imgH="1173308" progId="Word.Document.12">
                  <p:embed/>
                </p:oleObj>
              </mc:Choice>
              <mc:Fallback>
                <p:oleObj name="文档" r:id="rId4" imgW="806919" imgH="1173308" progId="Word.Document.12">
                  <p:embed/>
                  <p:pic>
                    <p:nvPicPr>
                      <p:cNvPr id="0" name=""/>
                      <p:cNvPicPr/>
                      <p:nvPr/>
                    </p:nvPicPr>
                    <p:blipFill>
                      <a:blip r:embed="rId5"/>
                      <a:stretch>
                        <a:fillRect/>
                      </a:stretch>
                    </p:blipFill>
                    <p:spPr>
                      <a:xfrm>
                        <a:off x="5447134" y="2584748"/>
                        <a:ext cx="806450" cy="1173163"/>
                      </a:xfrm>
                      <a:prstGeom prst="rect">
                        <a:avLst/>
                      </a:prstGeom>
                    </p:spPr>
                  </p:pic>
                </p:oleObj>
              </mc:Fallback>
            </mc:AlternateContent>
          </a:graphicData>
        </a:graphic>
      </p:graphicFrame>
      <p:sp>
        <p:nvSpPr>
          <p:cNvPr id="6" name="矩形 5"/>
          <p:cNvSpPr/>
          <p:nvPr/>
        </p:nvSpPr>
        <p:spPr>
          <a:xfrm>
            <a:off x="8526333" y="362665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均匀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262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481754682"/>
              </p:ext>
            </p:extLst>
          </p:nvPr>
        </p:nvGraphicFramePr>
        <p:xfrm>
          <a:off x="262559" y="126951"/>
          <a:ext cx="11665296" cy="6537960"/>
        </p:xfrm>
        <a:graphic>
          <a:graphicData uri="http://schemas.openxmlformats.org/drawingml/2006/table">
            <a:tbl>
              <a:tblPr/>
              <a:tblGrid>
                <a:gridCol w="936103"/>
                <a:gridCol w="1224136"/>
                <a:gridCol w="9505057"/>
              </a:tblGrid>
              <a:tr h="1861945">
                <a:tc rowSpan="3">
                  <a:txBody>
                    <a:bodyPr/>
                    <a:lstStyle/>
                    <a:p>
                      <a:pPr algn="ctr">
                        <a:lnSpc>
                          <a:spcPct val="15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物理观念</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光的几</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种现象</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光的衍射：</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发生明显衍射现象的条件：障碍物或狭缝的尺寸可以与光的波长相当，甚至比光的波长</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还</a:t>
                      </a:r>
                      <a:r>
                        <a:rPr lang="en-US" altLang="zh-CN" sz="2600" u="none"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600" u="none"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衍射图样：单色光是明暗相间、</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间隔</a:t>
                      </a:r>
                      <a:r>
                        <a:rPr lang="en-US" altLang="zh-CN" sz="26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条纹</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实例：单缝衍射、圆孔衍射、圆板衍射</a:t>
                      </a: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泊松亮斑</a:t>
                      </a: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130">
                <a:tc vMerge="1">
                  <a:txBody>
                    <a:bodyPr/>
                    <a:lstStyle/>
                    <a:p>
                      <a:endParaRPr lang="zh-CN" altLang="en-US"/>
                    </a:p>
                  </a:txBody>
                  <a:tcPr/>
                </a:tc>
                <a:tc vMerge="1">
                  <a:txBody>
                    <a:bodyPr/>
                    <a:lstStyle/>
                    <a:p>
                      <a:endParaRPr lang="zh-CN" altLang="en-US"/>
                    </a:p>
                  </a:txBody>
                  <a:tcPr/>
                </a:tc>
                <a:tc>
                  <a:txBody>
                    <a:bodyPr/>
                    <a:lstStyle/>
                    <a:p>
                      <a:pPr marL="72000" algn="l">
                        <a:lnSpc>
                          <a:spcPct val="15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光的偏振：</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偏振光与自然光的区别</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偏振现象说明</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光是</a:t>
                      </a:r>
                      <a:r>
                        <a:rPr lang="en-US" altLang="zh-CN" sz="26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波</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776">
                <a:tc vMerge="1">
                  <a:txBody>
                    <a:bodyPr/>
                    <a:lstStyle/>
                    <a:p>
                      <a:endParaRPr lang="zh-CN" altLang="en-US"/>
                    </a:p>
                  </a:txBody>
                  <a:tcPr/>
                </a:tc>
                <a:tc vMerge="1">
                  <a:txBody>
                    <a:bodyPr/>
                    <a:lstStyle/>
                    <a:p>
                      <a:endParaRPr lang="zh-CN" altLang="en-US"/>
                    </a:p>
                  </a:txBody>
                  <a:tcPr/>
                </a:tc>
                <a:tc>
                  <a:txBody>
                    <a:bodyPr/>
                    <a:lstStyle/>
                    <a:p>
                      <a:pPr marL="72000" algn="l">
                        <a:lnSpc>
                          <a:spcPct val="15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激光：</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特点</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u="none"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zh-CN" sz="2600" u="none"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应用：光纤通信、激光测距、激光雷达、医疗、全息照相等</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6527254" y="1351087"/>
            <a:ext cx="518091"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小</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8183438" y="1967339"/>
            <a:ext cx="1184940"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不均匀</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548540" y="4356373"/>
            <a:ext cx="518091"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横</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3853433" y="5520114"/>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相干性高</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5656962" y="5520113"/>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平行度好</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7502554" y="5520112"/>
            <a:ext cx="1184940"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亮度高</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7909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2632770513"/>
              </p:ext>
            </p:extLst>
          </p:nvPr>
        </p:nvGraphicFramePr>
        <p:xfrm>
          <a:off x="262559" y="621482"/>
          <a:ext cx="11665296" cy="5120640"/>
        </p:xfrm>
        <a:graphic>
          <a:graphicData uri="http://schemas.openxmlformats.org/drawingml/2006/table">
            <a:tbl>
              <a:tblPr/>
              <a:tblGrid>
                <a:gridCol w="1512167"/>
                <a:gridCol w="1584176"/>
                <a:gridCol w="8568953"/>
              </a:tblGrid>
              <a:tr h="150968">
                <a:tc rowSpan="3">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科学思维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模型构建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能用光线模型探索生活中光的折射与全反射问题</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21">
                <a:tc vMerge="1">
                  <a:txBody>
                    <a:bodyPr/>
                    <a:lstStyle/>
                    <a:p>
                      <a:endParaRPr lang="zh-CN" altLang="en-US"/>
                    </a:p>
                  </a:txBody>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折射和全反射</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能分析与光的折射和全反射相关的问题，通过推理获得结论并做出解释；能用与光的折射和全反射相关的证据解释生活中光传播的问题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228">
                <a:tc vMerge="1">
                  <a:txBody>
                    <a:bodyPr/>
                    <a:lstStyle/>
                    <a:p>
                      <a:endParaRPr lang="zh-CN" altLang="en-US"/>
                    </a:p>
                  </a:txBody>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光的本性认识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能将光的干涉、衍射和偏振等与光波模型联系起来；能分析与光的干涉、衍射和偏振相关的光的波动性问题；能用与光的干涉、衍射和偏振相关的证据解释生活中光的波动性问题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2146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1962332619"/>
              </p:ext>
            </p:extLst>
          </p:nvPr>
        </p:nvGraphicFramePr>
        <p:xfrm>
          <a:off x="262559" y="909514"/>
          <a:ext cx="11665296" cy="4480560"/>
        </p:xfrm>
        <a:graphic>
          <a:graphicData uri="http://schemas.openxmlformats.org/drawingml/2006/table">
            <a:tbl>
              <a:tblPr/>
              <a:tblGrid>
                <a:gridCol w="1008111"/>
                <a:gridCol w="10657185"/>
              </a:tblGrid>
              <a:tr h="553551">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科学探究</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能完成</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测量玻璃的折射率</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用双缝干涉测量光的波长</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等物理实验。能分析相关事实，提出并准确表述在实验中可能出现的物理问题；能在他人帮助下制订实验方案，会解释实验原理，能用玻璃砖、双缝干涉实验装置等相关器材收集数据；能分析数据、双缝干涉条纹等信息，测得玻璃的折射率及光的波长；能撰写规范的实验报告，在报告中能呈现设计的实验表格、数据分析过程及实验结论，能有效陈述并讨论交流实验过程中的问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813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1123077675"/>
              </p:ext>
            </p:extLst>
          </p:nvPr>
        </p:nvGraphicFramePr>
        <p:xfrm>
          <a:off x="262559" y="909514"/>
          <a:ext cx="11665296" cy="3840480"/>
        </p:xfrm>
        <a:graphic>
          <a:graphicData uri="http://schemas.openxmlformats.org/drawingml/2006/table">
            <a:tbl>
              <a:tblPr/>
              <a:tblGrid>
                <a:gridCol w="1512167"/>
                <a:gridCol w="10153129"/>
              </a:tblGrid>
              <a:tr h="45290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科学态度与责任</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通过光纤技术的应用，能体会物理技术应用对人类生活与社会发展的影响；有学习物理、服务社会的志趣；能为科学家在光纤方面的伟大成果而感到自豪</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通过双缝干涉实验，能体会物理实验器材的创新对科学测量有推进作用；有学习物理的内在动机与热情，能感受物理学之美；能认识科学普及的重要性，能在科学普及活动中发挥积极的作用</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696" marR="2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428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63605"/>
            <a:ext cx="11412000" cy="5909310"/>
          </a:xfrm>
          <a:prstGeom prst="rect">
            <a:avLst/>
          </a:prstGeom>
        </p:spPr>
        <p:txBody>
          <a:bodyPr>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天津市和平区高二期末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关于下面光现象的分析和理解，说法正确的是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图甲说明了光导纤维外套材料</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折射率</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应比内芯材料的折射率大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图乙说明了对精密的光学平面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度进行检测应用的是光的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图丙显示了大头针针尖的影子边缘模糊不清，这是光的干涉现象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图丁显示了立体电影的图片，观看立体电影应用了光的偏振现象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104933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10" name="TextBox 14"/>
          <p:cNvSpPr txBox="1"/>
          <p:nvPr/>
        </p:nvSpPr>
        <p:spPr>
          <a:xfrm>
            <a:off x="232981" y="601029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7" name="矩形 6"/>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8" name="流程图: 离页连接符 7"/>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87291" y="88737"/>
            <a:ext cx="964701"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提能</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1455997" y="97446"/>
            <a:ext cx="1614873"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综合训练</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2" name="组合 11"/>
          <p:cNvGrpSpPr/>
          <p:nvPr/>
        </p:nvGrpSpPr>
        <p:grpSpPr>
          <a:xfrm>
            <a:off x="6470764" y="1559996"/>
            <a:ext cx="5457090" cy="3742006"/>
            <a:chOff x="6470764" y="1559996"/>
            <a:chExt cx="5457090" cy="3742006"/>
          </a:xfrm>
        </p:grpSpPr>
        <p:pic>
          <p:nvPicPr>
            <p:cNvPr id="115714" name="Picture 2" descr="X1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0764" y="1559996"/>
              <a:ext cx="5457090" cy="174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3" descr="X1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0764" y="3482970"/>
              <a:ext cx="5457090" cy="181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77466"/>
            <a:ext cx="11250000" cy="4968552"/>
            <a:chOff x="471000" y="934424"/>
            <a:chExt cx="11250000" cy="4968552"/>
          </a:xfrm>
        </p:grpSpPr>
        <p:sp>
          <p:nvSpPr>
            <p:cNvPr id="11" name="圆角矩形 10"/>
            <p:cNvSpPr/>
            <p:nvPr/>
          </p:nvSpPr>
          <p:spPr>
            <a:xfrm>
              <a:off x="471000" y="1094414"/>
              <a:ext cx="11250000" cy="480856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94606" y="731590"/>
            <a:ext cx="5126774"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题图甲中光导纤维内芯材料的折射率应比外套材料的折射率大，才能够让光在光纤里发生全反射，选项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题</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图乙说明了对精密的光学平面的平滑度进行检测应用的是光的干涉现象，选项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grpSp>
        <p:nvGrpSpPr>
          <p:cNvPr id="15" name="组合 14"/>
          <p:cNvGrpSpPr/>
          <p:nvPr/>
        </p:nvGrpSpPr>
        <p:grpSpPr>
          <a:xfrm>
            <a:off x="6042248" y="981522"/>
            <a:ext cx="5457090" cy="3742006"/>
            <a:chOff x="6470764" y="1559996"/>
            <a:chExt cx="5457090" cy="3742006"/>
          </a:xfrm>
        </p:grpSpPr>
        <p:pic>
          <p:nvPicPr>
            <p:cNvPr id="19" name="Picture 2" descr="X1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0764" y="1559996"/>
              <a:ext cx="5457090" cy="174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X1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0764" y="3482970"/>
              <a:ext cx="5457090" cy="181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1170</Words>
  <Application>Microsoft Office PowerPoint</Application>
  <PresentationFormat>自定义</PresentationFormat>
  <Paragraphs>139</Paragraphs>
  <Slides>25</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40" baseType="lpstr">
      <vt:lpstr>DOUYU Font</vt:lpstr>
      <vt:lpstr>方正中等线简体</vt:lpstr>
      <vt:lpstr>黑体</vt:lpstr>
      <vt:lpstr>华文黑体</vt:lpstr>
      <vt:lpstr>华文细黑</vt:lpstr>
      <vt:lpstr>楷体_GB2312</vt:lpstr>
      <vt:lpstr>宋体</vt:lpstr>
      <vt:lpstr>微软雅黑</vt:lpstr>
      <vt:lpstr>Arial</vt:lpstr>
      <vt:lpstr>Calibri</vt:lpstr>
      <vt:lpstr>Courier New</vt:lpstr>
      <vt:lpstr>Times New Roman</vt:lpstr>
      <vt:lpstr>7_Office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6965</cp:revision>
  <dcterms:created xsi:type="dcterms:W3CDTF">2014-11-27T01:03:00Z</dcterms:created>
  <dcterms:modified xsi:type="dcterms:W3CDTF">2024-04-22T06:59:21Z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